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75" r:id="rId3"/>
    <p:sldId id="256" r:id="rId4"/>
    <p:sldId id="257" r:id="rId5"/>
    <p:sldId id="277" r:id="rId6"/>
    <p:sldId id="267" r:id="rId7"/>
    <p:sldId id="259" r:id="rId9"/>
    <p:sldId id="258" r:id="rId10"/>
    <p:sldId id="262" r:id="rId11"/>
    <p:sldId id="261" r:id="rId12"/>
    <p:sldId id="265" r:id="rId13"/>
    <p:sldId id="266" r:id="rId14"/>
    <p:sldId id="276" r:id="rId15"/>
    <p:sldId id="272" r:id="rId16"/>
    <p:sldId id="278" r:id="rId17"/>
    <p:sldId id="269" r:id="rId18"/>
    <p:sldId id="270" r:id="rId19"/>
    <p:sldId id="274" r:id="rId20"/>
    <p:sldId id="271" r:id="rId21"/>
    <p:sldId id="273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C5BB7-62FC-41F9-81F0-A30194AC9D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11CDB-169C-47EE-B575-3FCCF6DDCCC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B99E0-B8D3-4EC2-BD24-9F1116FECC5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EBFC-C287-4EA5-8E10-D3BC3779D7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14401" y="544750"/>
            <a:ext cx="10058400" cy="5507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32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</a:t>
            </a:r>
            <a:r>
              <a:rPr lang="zh-CN" altLang="en-US" sz="32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页为说明页</a:t>
            </a:r>
            <a:endParaRPr lang="en-US" altLang="zh-CN" sz="32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</a:t>
            </a:r>
            <a:r>
              <a:rPr lang="zh-CN" altLang="en-US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</a:t>
            </a:r>
            <a:r>
              <a:rPr lang="en-US" altLang="zh-CN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模板所含文本内容项不得随意删除，若不涉及，请标注</a:t>
            </a:r>
            <a:r>
              <a:rPr lang="en-US" altLang="zh-CN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NA/</a:t>
            </a:r>
            <a:r>
              <a:rPr lang="zh-CN" altLang="en-US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无，有疑问请及时联系伦理办公室</a:t>
            </a:r>
            <a:endParaRPr lang="en-US" altLang="zh-CN" sz="2400" dirty="0" smtClean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PPT</a:t>
            </a:r>
            <a:r>
              <a:rPr lang="zh-CN" altLang="en-US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做完后请与</a:t>
            </a:r>
            <a:r>
              <a:rPr lang="en-US" altLang="zh-CN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PI</a:t>
            </a:r>
            <a:r>
              <a:rPr lang="zh-CN" altLang="en-US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确认内容是否合适，无误后于会前一天发送至伦理邮箱（</a:t>
            </a:r>
            <a:r>
              <a:rPr lang="en-US" altLang="zh-CN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18531118001</a:t>
            </a:r>
            <a:r>
              <a:rPr lang="en-US" altLang="zh-CN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@163.com</a:t>
            </a:r>
            <a:r>
              <a:rPr lang="zh-CN" altLang="en-US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400" dirty="0" smtClean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如有其它内容可自行加页，时间控制在</a:t>
            </a:r>
            <a:r>
              <a:rPr lang="en-US" altLang="zh-CN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5-8</a:t>
            </a:r>
            <a:r>
              <a:rPr lang="zh-CN" altLang="en-US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</a:t>
            </a:r>
            <a:endParaRPr lang="en-US" altLang="zh-CN" sz="2400" dirty="0" smtClean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4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en-US" altLang="zh-CN" sz="2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2400" u="sng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完成后删除此页</a:t>
            </a:r>
            <a:endParaRPr lang="zh-CN" altLang="en-US" sz="2400" u="sng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研究内容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2845" y="1769365"/>
            <a:ext cx="1768433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2400" b="1" dirty="0" smtClean="0">
                <a:latin typeface="+mn-ea"/>
              </a:rPr>
              <a:t>研究目的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2400" b="1" dirty="0" smtClean="0">
                <a:latin typeface="+mn-ea"/>
              </a:rPr>
              <a:t>研究方法</a:t>
            </a:r>
            <a:endParaRPr lang="zh-CN" altLang="en-US" sz="2400" b="1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研究设计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1502688"/>
            <a:ext cx="870692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试验人群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入</a:t>
            </a:r>
            <a:r>
              <a:rPr lang="zh-CN" altLang="en-US" sz="2400" b="1" dirty="0">
                <a:latin typeface="+mn-ea"/>
              </a:rPr>
              <a:t>排</a:t>
            </a:r>
            <a:r>
              <a:rPr lang="zh-CN" altLang="en-US" sz="2400" b="1" dirty="0" smtClean="0">
                <a:latin typeface="+mn-ea"/>
              </a:rPr>
              <a:t>标准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endParaRPr lang="en-US" altLang="zh-CN" sz="24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研究</a:t>
            </a:r>
            <a:r>
              <a:rPr lang="zh-CN" altLang="en-US" sz="2400" b="1" dirty="0" smtClean="0">
                <a:latin typeface="+mn-ea"/>
              </a:rPr>
              <a:t>分组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endParaRPr lang="en-US" altLang="zh-CN" sz="24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是否使用</a:t>
            </a:r>
            <a:r>
              <a:rPr lang="zh-CN" altLang="en-US" sz="2400" b="1" dirty="0" smtClean="0">
                <a:latin typeface="+mn-ea"/>
              </a:rPr>
              <a:t>安慰剂：</a:t>
            </a:r>
            <a:endParaRPr lang="en-US" altLang="zh-CN" sz="24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b="1" dirty="0" smtClean="0">
                <a:latin typeface="+mn-ea"/>
              </a:rPr>
              <a:t>  必须</a:t>
            </a:r>
            <a:r>
              <a:rPr lang="zh-CN" altLang="en-US" sz="2400" b="1" dirty="0">
                <a:latin typeface="+mn-ea"/>
              </a:rPr>
              <a:t>使用安慰剂原因：</a:t>
            </a:r>
            <a:endParaRPr lang="en-US" altLang="zh-CN" sz="24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b="1" dirty="0" smtClean="0">
                <a:latin typeface="+mn-ea"/>
              </a:rPr>
              <a:t>  安慰剂</a:t>
            </a:r>
            <a:r>
              <a:rPr lang="zh-CN" altLang="en-US" sz="2400" b="1" dirty="0">
                <a:latin typeface="+mn-ea"/>
              </a:rPr>
              <a:t>组的必要保护</a:t>
            </a:r>
            <a:r>
              <a:rPr lang="zh-CN" altLang="en-US" sz="2400" b="1" dirty="0" smtClean="0">
                <a:latin typeface="+mn-ea"/>
              </a:rPr>
              <a:t>措施</a:t>
            </a:r>
            <a:r>
              <a:rPr lang="zh-CN" altLang="en-US" sz="2000" b="1" dirty="0">
                <a:latin typeface="+mn-ea"/>
              </a:rPr>
              <a:t>：</a:t>
            </a:r>
            <a:endParaRPr lang="en-US" altLang="zh-CN" sz="2000" dirty="0" smtClean="0">
              <a:latin typeface="+mn-ea"/>
            </a:endParaRPr>
          </a:p>
          <a:p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研究设计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12845" y="2125724"/>
            <a:ext cx="709367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样本量</a:t>
            </a:r>
            <a:r>
              <a:rPr lang="zh-CN" altLang="en-US" sz="2400" b="1" dirty="0">
                <a:latin typeface="+mn-ea"/>
              </a:rPr>
              <a:t>计算</a:t>
            </a:r>
            <a:r>
              <a:rPr lang="zh-CN" altLang="en-US" sz="2400" b="1" dirty="0" smtClean="0">
                <a:latin typeface="+mn-ea"/>
              </a:rPr>
              <a:t>依据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endParaRPr lang="en-US" altLang="zh-CN" sz="24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统计分析</a:t>
            </a:r>
            <a:r>
              <a:rPr lang="zh-CN" altLang="en-US" sz="2400" b="1" dirty="0" smtClean="0">
                <a:latin typeface="+mn-ea"/>
              </a:rPr>
              <a:t>方法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endParaRPr lang="en-US" altLang="zh-CN" sz="24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数据管理方法</a:t>
            </a:r>
            <a:r>
              <a:rPr lang="en-US" altLang="zh-CN" sz="2400" b="1" dirty="0">
                <a:latin typeface="+mn-ea"/>
              </a:rPr>
              <a:t>/</a:t>
            </a:r>
            <a:r>
              <a:rPr lang="zh-CN" altLang="en-US" sz="2400" b="1" dirty="0">
                <a:latin typeface="+mn-ea"/>
              </a:rPr>
              <a:t>监察和稽查计划（</a:t>
            </a:r>
            <a:r>
              <a:rPr lang="en-US" altLang="zh-CN" sz="2400" b="1" dirty="0">
                <a:latin typeface="+mn-ea"/>
              </a:rPr>
              <a:t>DSMP/DSMB</a:t>
            </a:r>
            <a:r>
              <a:rPr lang="zh-CN" altLang="en-US" sz="2400" b="1" dirty="0" smtClean="0">
                <a:latin typeface="+mn-ea"/>
              </a:rPr>
              <a:t>）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endParaRPr lang="en-US" altLang="zh-CN" sz="24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评价</a:t>
            </a:r>
            <a:r>
              <a:rPr lang="zh-CN" altLang="en-US" sz="2400" b="1" dirty="0" smtClean="0">
                <a:latin typeface="+mn-ea"/>
              </a:rPr>
              <a:t>指标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endParaRPr lang="en-US" altLang="zh-CN" sz="2400" b="1" dirty="0">
              <a:latin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4513943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研究进展计划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4513943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研究成果及表现形式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12845" y="2330441"/>
            <a:ext cx="70936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预期研究成果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成果表现形式</a:t>
            </a:r>
            <a:endParaRPr lang="en-US" altLang="zh-CN" sz="2400" b="1" dirty="0" smtClean="0">
              <a:latin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受试者招募方式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2046514"/>
            <a:ext cx="74586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拟采取的招募</a:t>
            </a:r>
            <a:r>
              <a:rPr lang="zh-CN" altLang="en-US" sz="2400" b="1" dirty="0" smtClean="0">
                <a:latin typeface="+mn-ea"/>
              </a:rPr>
              <a:t>方式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endParaRPr lang="en-US" altLang="zh-CN" sz="24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招募所需</a:t>
            </a:r>
            <a:r>
              <a:rPr lang="zh-CN" altLang="en-US" sz="2400" b="1" dirty="0" smtClean="0">
                <a:latin typeface="+mn-ea"/>
              </a:rPr>
              <a:t>材料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招募场所</a:t>
            </a:r>
            <a:endParaRPr lang="en-US" altLang="zh-CN" sz="2400" b="1" dirty="0" smtClean="0">
              <a:latin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获取受试者知情同意过程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1059" y="1718101"/>
            <a:ext cx="116209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知情同意由谁</a:t>
            </a:r>
            <a:r>
              <a:rPr lang="zh-CN" altLang="en-US" sz="2400" b="1" dirty="0">
                <a:latin typeface="+mn-ea"/>
              </a:rPr>
              <a:t>做（是否经过</a:t>
            </a:r>
            <a:r>
              <a:rPr lang="zh-CN" altLang="en-US" sz="2400" b="1" dirty="0" smtClean="0">
                <a:latin typeface="+mn-ea"/>
              </a:rPr>
              <a:t>培训</a:t>
            </a:r>
            <a:r>
              <a:rPr lang="zh-CN" altLang="en-US" sz="2400" b="1" dirty="0" smtClean="0">
                <a:latin typeface="+mn-ea"/>
              </a:rPr>
              <a:t>）：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知情</a:t>
            </a:r>
            <a:r>
              <a:rPr lang="zh-CN" altLang="en-US" sz="2400" b="1" dirty="0">
                <a:latin typeface="+mn-ea"/>
              </a:rPr>
              <a:t>同意</a:t>
            </a:r>
            <a:r>
              <a:rPr lang="zh-CN" altLang="en-US" sz="2400" b="1" dirty="0" smtClean="0">
                <a:latin typeface="+mn-ea"/>
              </a:rPr>
              <a:t>地点：</a:t>
            </a:r>
            <a:endParaRPr lang="en-US" altLang="zh-CN" sz="24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知情同意</a:t>
            </a:r>
            <a:r>
              <a:rPr lang="zh-CN" altLang="en-US" sz="2400" b="1" dirty="0" smtClean="0">
                <a:latin typeface="+mn-ea"/>
              </a:rPr>
              <a:t>方法：</a:t>
            </a:r>
            <a:endParaRPr lang="en-US" altLang="zh-CN" sz="24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是否涉及以下内容：</a:t>
            </a:r>
            <a:endParaRPr lang="en-US" altLang="zh-CN" sz="2400" b="1" dirty="0" smtClean="0">
              <a:latin typeface="+mn-ea"/>
            </a:endParaRPr>
          </a:p>
          <a:p>
            <a:pPr marL="800100" lvl="1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zh-CN" altLang="en-US" sz="2400" b="1" dirty="0" smtClean="0">
                <a:latin typeface="+mn-ea"/>
              </a:rPr>
              <a:t>特殊签订要求：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如，仅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受试者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本人签署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/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特定情况下可由法定代理人或家属代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签</a:t>
            </a:r>
            <a:endParaRPr lang="en-US" altLang="zh-CN" sz="2400" b="1" dirty="0" smtClean="0">
              <a:solidFill>
                <a:srgbClr val="FF0000"/>
              </a:solidFill>
              <a:latin typeface="+mn-ea"/>
            </a:endParaRPr>
          </a:p>
          <a:p>
            <a:pPr marL="800100" lvl="1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zh-CN" altLang="en-US" sz="2400" b="1" dirty="0" smtClean="0">
                <a:latin typeface="+mn-ea"/>
              </a:rPr>
              <a:t>重新获取知情同意的规定及</a:t>
            </a:r>
            <a:r>
              <a:rPr lang="zh-CN" altLang="en-US" sz="2400" b="1" dirty="0" smtClean="0">
                <a:latin typeface="+mn-ea"/>
              </a:rPr>
              <a:t>要求：</a:t>
            </a:r>
            <a:endParaRPr lang="en-US" altLang="zh-CN" sz="2400" b="1" dirty="0" smtClean="0">
              <a:latin typeface="+mn-ea"/>
            </a:endParaRPr>
          </a:p>
          <a:p>
            <a:pPr marL="800100" lvl="1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zh-CN" altLang="en-US" sz="2400" b="1" dirty="0" smtClean="0">
                <a:latin typeface="+mn-ea"/>
              </a:rPr>
              <a:t>受试者撤回知情同意（后）的</a:t>
            </a:r>
            <a:r>
              <a:rPr lang="zh-CN" altLang="en-US" sz="2400" b="1" dirty="0" smtClean="0">
                <a:latin typeface="+mn-ea"/>
              </a:rPr>
              <a:t>规定：</a:t>
            </a:r>
            <a:endParaRPr lang="en-US" altLang="zh-CN" sz="2400" b="1" dirty="0" smtClean="0">
              <a:latin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知情同意内容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7487" y="1194031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marL="914400" lvl="1" indent="-4572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风险与</a:t>
            </a:r>
            <a:r>
              <a:rPr lang="zh-CN" altLang="en-US" sz="2400" b="1" dirty="0" smtClean="0">
                <a:latin typeface="+mn-ea"/>
              </a:rPr>
              <a:t>不适</a:t>
            </a:r>
            <a:endParaRPr lang="en-US" altLang="zh-CN" sz="2400" b="1" dirty="0">
              <a:latin typeface="+mn-ea"/>
            </a:endParaRPr>
          </a:p>
          <a:p>
            <a:pPr marL="914400" lvl="1" indent="-4572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预期获益</a:t>
            </a:r>
            <a:endParaRPr lang="en-US" altLang="zh-CN" sz="2400" b="1" dirty="0">
              <a:latin typeface="+mn-ea"/>
            </a:endParaRPr>
          </a:p>
          <a:p>
            <a:pPr marL="914400" lvl="1" indent="-4572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医疗保护</a:t>
            </a:r>
            <a:endParaRPr lang="en-US" altLang="zh-CN" sz="2400" b="1" dirty="0">
              <a:latin typeface="+mn-ea"/>
            </a:endParaRPr>
          </a:p>
          <a:p>
            <a:pPr marL="914400" lvl="1" indent="-4572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备选治疗</a:t>
            </a:r>
            <a:endParaRPr lang="en-US" altLang="zh-CN" sz="2400" b="1" dirty="0">
              <a:latin typeface="+mn-ea"/>
            </a:endParaRPr>
          </a:p>
          <a:p>
            <a:pPr marL="914400" lvl="1" indent="-4572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赔偿、补偿、研究费用、</a:t>
            </a:r>
            <a:r>
              <a:rPr lang="zh-CN" altLang="en-US" sz="2400" b="1" dirty="0" smtClean="0">
                <a:latin typeface="+mn-ea"/>
              </a:rPr>
              <a:t>保险</a:t>
            </a:r>
            <a:endParaRPr lang="en-US" altLang="zh-CN" sz="2400" b="1" dirty="0" smtClean="0">
              <a:latin typeface="+mn-ea"/>
            </a:endParaRPr>
          </a:p>
          <a:p>
            <a:pPr marL="914400" lvl="1" indent="-4572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保密性医疗保护</a:t>
            </a:r>
            <a:endParaRPr lang="en-US" altLang="zh-CN" sz="2400" b="1" dirty="0">
              <a:latin typeface="+mn-ea"/>
            </a:endParaRPr>
          </a:p>
          <a:p>
            <a:pPr marL="914400" lvl="1" indent="-4572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自愿性</a:t>
            </a:r>
            <a:endParaRPr lang="en-US" altLang="zh-CN" sz="2400" b="1" dirty="0">
              <a:latin typeface="+mn-ea"/>
            </a:endParaRPr>
          </a:p>
          <a:p>
            <a:pPr marL="914400" lvl="1" indent="-4572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样本适用范围及时限</a:t>
            </a:r>
            <a:endParaRPr lang="en-US" altLang="zh-CN" sz="2400" b="1" dirty="0">
              <a:latin typeface="+mn-ea"/>
            </a:endParaRPr>
          </a:p>
          <a:p>
            <a:pPr marL="914400" lvl="1" indent="-4572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发生损害后的治疗措施及费用</a:t>
            </a:r>
            <a:endParaRPr lang="en-US" altLang="zh-CN" sz="2400" b="1" dirty="0">
              <a:latin typeface="+mn-ea"/>
            </a:endParaRPr>
          </a:p>
          <a:p>
            <a:pPr marL="914400" lvl="1" indent="-4572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中途退出等受试者</a:t>
            </a:r>
            <a:r>
              <a:rPr lang="zh-CN" altLang="en-US" sz="2400" b="1" dirty="0" smtClean="0">
                <a:latin typeface="+mn-ea"/>
              </a:rPr>
              <a:t>权利</a:t>
            </a:r>
            <a:endParaRPr lang="en-US" altLang="zh-CN" sz="2400" b="1" dirty="0">
              <a:latin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弱势群体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53965" y="1886857"/>
            <a:ext cx="74586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是否涉及弱势</a:t>
            </a:r>
            <a:r>
              <a:rPr lang="zh-CN" altLang="en-US" sz="2400" b="1" dirty="0" smtClean="0">
                <a:latin typeface="+mn-ea"/>
              </a:rPr>
              <a:t>群体：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涉及</a:t>
            </a:r>
            <a:r>
              <a:rPr lang="zh-CN" altLang="en-US" sz="2400" b="1" dirty="0" smtClean="0">
                <a:latin typeface="+mn-ea"/>
              </a:rPr>
              <a:t>种类：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必须纳入</a:t>
            </a:r>
            <a:r>
              <a:rPr lang="zh-CN" altLang="en-US" sz="2400" b="1" dirty="0" smtClean="0">
                <a:latin typeface="+mn-ea"/>
              </a:rPr>
              <a:t>原因：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保护</a:t>
            </a:r>
            <a:r>
              <a:rPr lang="zh-CN" altLang="en-US" sz="2400" b="1" dirty="0" smtClean="0">
                <a:latin typeface="+mn-ea"/>
              </a:rPr>
              <a:t>措施：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知情同意的签署要求</a:t>
            </a:r>
            <a:r>
              <a:rPr lang="zh-CN" altLang="en-US" sz="2400" b="1" dirty="0" smtClean="0">
                <a:latin typeface="+mn-ea"/>
              </a:rPr>
              <a:t>等</a:t>
            </a:r>
            <a:r>
              <a:rPr lang="zh-CN" altLang="en-US" sz="2400" b="1" dirty="0">
                <a:latin typeface="+mn-ea"/>
              </a:rPr>
              <a:t>：</a:t>
            </a:r>
            <a:endParaRPr lang="en-US" altLang="zh-CN" sz="2400" b="1" dirty="0" smtClean="0">
              <a:latin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题 1"/>
          <p:cNvSpPr txBox="1"/>
          <p:nvPr/>
        </p:nvSpPr>
        <p:spPr bwMode="auto">
          <a:xfrm>
            <a:off x="1524822" y="2920999"/>
            <a:ext cx="9144000" cy="14700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 eaLnBrk="1" hangingPunct="1">
              <a:lnSpc>
                <a:spcPct val="200000"/>
              </a:lnSpc>
              <a:defRPr/>
            </a:pPr>
            <a:r>
              <a:rPr lang="zh-CN" altLang="en-US" sz="3200" b="1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望各位</a:t>
            </a:r>
            <a:r>
              <a:rPr lang="zh-CN" altLang="en-US" sz="3200" b="1" kern="0" dirty="0" smtClean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专家们提出</a:t>
            </a:r>
            <a:r>
              <a:rPr lang="zh-CN" altLang="en-US" sz="3200" b="1" kern="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  <a:cs typeface="+mj-cs"/>
              </a:rPr>
              <a:t>宝贵意见，谢谢！</a:t>
            </a:r>
            <a:endParaRPr lang="en-US" altLang="zh-CN" sz="3200" b="1" kern="0" dirty="0">
              <a:solidFill>
                <a:schemeClr val="tx2"/>
              </a:solidFill>
              <a:latin typeface="楷体" panose="02010609060101010101" pitchFamily="49" charset="-122"/>
              <a:ea typeface="楷体" panose="02010609060101010101" pitchFamily="49" charset="-122"/>
              <a:cs typeface="+mj-cs"/>
            </a:endParaRPr>
          </a:p>
          <a:p>
            <a:pPr algn="ctr" eaLnBrk="1" hangingPunct="1">
              <a:lnSpc>
                <a:spcPct val="200000"/>
              </a:lnSpc>
              <a:defRPr/>
            </a:pPr>
            <a:r>
              <a:rPr lang="en-US" altLang="zh-CN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Thanks for experts advice</a:t>
            </a:r>
            <a:r>
              <a:rPr lang="zh-CN" altLang="en-US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！</a:t>
            </a:r>
            <a:r>
              <a:rPr lang="en-US" altLang="zh-CN" sz="2400" b="1" kern="0" dirty="0">
                <a:solidFill>
                  <a:schemeClr val="tx2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400" b="1" kern="0" dirty="0">
              <a:solidFill>
                <a:schemeClr val="tx2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38835" y="360045"/>
            <a:ext cx="10831195" cy="578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河北医科大学第四医院医学伦理委员会</a:t>
            </a:r>
            <a:endParaRPr lang="en-US" altLang="zh-CN" sz="2800" kern="100" dirty="0" smtClean="0">
              <a:solidFill>
                <a:srgbClr val="002060"/>
              </a:solidFill>
              <a:latin typeface="Calibri" panose="020F0502020204030204" pitchFamily="34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  <a:spcAft>
                <a:spcPts val="0"/>
              </a:spcAft>
            </a:pPr>
            <a:endParaRPr lang="en-US" altLang="zh-CN" sz="1200" kern="100" dirty="0">
              <a:solidFill>
                <a:srgbClr val="002060"/>
              </a:solidFill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456706" y="1750779"/>
            <a:ext cx="3280230" cy="616263"/>
          </a:xfrm>
        </p:spPr>
        <p:txBody>
          <a:bodyPr>
            <a:normAutofit/>
          </a:bodyPr>
          <a:lstStyle/>
          <a:p>
            <a:r>
              <a:rPr lang="zh-CN" altLang="en-US" sz="3200" b="1" kern="0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研究项目汇报</a:t>
            </a:r>
            <a:endParaRPr lang="zh-CN" altLang="en-US" sz="3200" dirty="0">
              <a:solidFill>
                <a:srgbClr val="00206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27404" y="2474850"/>
            <a:ext cx="10853396" cy="131835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2800" b="1" kern="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试验名称：</a:t>
            </a:r>
            <a:endParaRPr lang="en-US" altLang="zh-CN" sz="2800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46760" y="370840"/>
            <a:ext cx="10923270" cy="578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河北医科大学第四医院医学伦理委员会</a:t>
            </a:r>
            <a:endParaRPr lang="en-US" altLang="zh-CN" sz="2800" kern="100" dirty="0" smtClean="0">
              <a:solidFill>
                <a:srgbClr val="002060"/>
              </a:solidFill>
              <a:latin typeface="Calibri" panose="020F0502020204030204" pitchFamily="34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  <a:spcAft>
                <a:spcPts val="0"/>
              </a:spcAft>
            </a:pPr>
            <a:endParaRPr lang="en-US" altLang="zh-CN" sz="1200" kern="100" dirty="0">
              <a:solidFill>
                <a:srgbClr val="002060"/>
              </a:solidFill>
              <a:latin typeface="Arial" panose="020B060402020202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670124" y="3901012"/>
            <a:ext cx="1076795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申办单位：</a:t>
            </a:r>
            <a:endParaRPr lang="en-US" altLang="zh-CN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kern="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承担科室</a:t>
            </a:r>
            <a:r>
              <a:rPr lang="zh-CN" altLang="en-US" kern="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：</a:t>
            </a:r>
            <a:endParaRPr lang="en-US" altLang="zh-CN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主要研究者</a:t>
            </a:r>
            <a:r>
              <a:rPr lang="zh-CN" altLang="en-US" kern="0" dirty="0" smtClean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：</a:t>
            </a:r>
            <a:endParaRPr lang="en-US" altLang="zh-CN" kern="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7544" y="549246"/>
            <a:ext cx="2162628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研究概况</a:t>
            </a:r>
            <a:endParaRPr lang="zh-CN" altLang="zh-CN" sz="12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2845" y="1583376"/>
            <a:ext cx="105954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项目</a:t>
            </a:r>
            <a:r>
              <a:rPr lang="zh-CN" altLang="en-US" sz="2400" b="1" dirty="0" smtClean="0">
                <a:latin typeface="+mn-ea"/>
              </a:rPr>
              <a:t>类型：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填写药物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分期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</a:rPr>
              <a:t>/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器械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类别</a:t>
            </a:r>
            <a:endParaRPr lang="en-US" altLang="zh-CN" sz="2400" b="1" dirty="0" smtClean="0">
              <a:solidFill>
                <a:srgbClr val="FF0000"/>
              </a:solidFill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药物</a:t>
            </a:r>
            <a:r>
              <a:rPr lang="en-US" altLang="zh-CN" sz="2400" b="1" dirty="0" smtClean="0">
                <a:latin typeface="+mn-ea"/>
              </a:rPr>
              <a:t>/</a:t>
            </a:r>
            <a:r>
              <a:rPr lang="zh-CN" altLang="en-US" sz="2400" b="1" dirty="0" smtClean="0">
                <a:latin typeface="+mn-ea"/>
              </a:rPr>
              <a:t>器械</a:t>
            </a:r>
            <a:r>
              <a:rPr lang="en-US" altLang="zh-CN" sz="2400" b="1" dirty="0" smtClean="0">
                <a:latin typeface="+mn-ea"/>
              </a:rPr>
              <a:t>/</a:t>
            </a:r>
            <a:r>
              <a:rPr lang="zh-CN" altLang="en-US" sz="2400" b="1" dirty="0" smtClean="0">
                <a:latin typeface="+mn-ea"/>
              </a:rPr>
              <a:t>技术</a:t>
            </a:r>
            <a:r>
              <a:rPr lang="zh-CN" altLang="en-US" sz="2400" b="1" dirty="0" smtClean="0">
                <a:latin typeface="+mn-ea"/>
              </a:rPr>
              <a:t>名称：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申办方：</a:t>
            </a:r>
            <a:endParaRPr lang="en-US" altLang="zh-CN" sz="24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en-US" altLang="zh-CN" sz="2400" b="1" dirty="0">
                <a:latin typeface="+mn-ea"/>
              </a:rPr>
              <a:t>CRO</a:t>
            </a:r>
            <a:r>
              <a:rPr lang="zh-CN" altLang="en-US" sz="2400" b="1" dirty="0">
                <a:latin typeface="+mn-ea"/>
              </a:rPr>
              <a:t>公司：</a:t>
            </a:r>
            <a:endParaRPr lang="en-US" altLang="zh-CN" sz="24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项目</a:t>
            </a:r>
            <a:r>
              <a:rPr lang="zh-CN" altLang="en-US" sz="2400" b="1" dirty="0">
                <a:latin typeface="+mn-ea"/>
              </a:rPr>
              <a:t>性质（多中心</a:t>
            </a:r>
            <a:r>
              <a:rPr lang="en-US" altLang="zh-CN" sz="2400" b="1" dirty="0">
                <a:latin typeface="+mn-ea"/>
              </a:rPr>
              <a:t>/</a:t>
            </a:r>
            <a:r>
              <a:rPr lang="zh-CN" altLang="en-US" sz="2400" b="1" dirty="0">
                <a:latin typeface="+mn-ea"/>
              </a:rPr>
              <a:t>单中心</a:t>
            </a:r>
            <a:r>
              <a:rPr lang="zh-CN" altLang="en-US" sz="2400" b="1" dirty="0" smtClean="0">
                <a:latin typeface="+mn-ea"/>
              </a:rPr>
              <a:t>）：</a:t>
            </a:r>
            <a:endParaRPr lang="en-US" altLang="zh-CN" sz="2400" b="1" dirty="0">
              <a:latin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30172" y="447090"/>
            <a:ext cx="2190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GCP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项目适用本页</a:t>
            </a:r>
            <a:endParaRPr lang="zh-CN" altLang="en-US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67544" y="549246"/>
            <a:ext cx="2162628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Calibri" panose="020F0502020204030204" pitchFamily="34" charset="0"/>
                <a:ea typeface="华文行楷" panose="02010800040101010101" pitchFamily="2" charset="-122"/>
                <a:cs typeface="Times New Roman" panose="02020603050405020304" pitchFamily="18" charset="0"/>
              </a:rPr>
              <a:t>研究概况</a:t>
            </a:r>
            <a:endParaRPr lang="zh-CN" altLang="zh-CN" sz="1200" kern="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2845" y="1583376"/>
            <a:ext cx="1059542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项目</a:t>
            </a:r>
            <a:r>
              <a:rPr lang="zh-CN" altLang="en-US" sz="2400" b="1" dirty="0" smtClean="0">
                <a:latin typeface="+mn-ea"/>
              </a:rPr>
              <a:t>类型：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科研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课题</a:t>
            </a:r>
            <a:r>
              <a:rPr lang="en-US" altLang="zh-CN" sz="2400" b="1" dirty="0">
                <a:solidFill>
                  <a:srgbClr val="FF0000"/>
                </a:solidFill>
                <a:latin typeface="+mn-ea"/>
              </a:rPr>
              <a:t>/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研究者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发起</a:t>
            </a:r>
            <a:r>
              <a:rPr lang="en-US" altLang="zh-CN" sz="2400" b="1" dirty="0" smtClean="0">
                <a:solidFill>
                  <a:srgbClr val="FF0000"/>
                </a:solidFill>
                <a:latin typeface="+mn-ea"/>
              </a:rPr>
              <a:t>/</a:t>
            </a:r>
            <a:r>
              <a:rPr lang="zh-CN" altLang="en-US" sz="2400" b="1" dirty="0" smtClean="0">
                <a:solidFill>
                  <a:srgbClr val="FF0000"/>
                </a:solidFill>
                <a:latin typeface="+mn-ea"/>
              </a:rPr>
              <a:t>新技术</a:t>
            </a:r>
            <a:endParaRPr lang="en-US" altLang="zh-CN" sz="2400" b="1" dirty="0" smtClean="0">
              <a:solidFill>
                <a:srgbClr val="FF0000"/>
              </a:solidFill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技术名称：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申办方：</a:t>
            </a:r>
            <a:endParaRPr lang="en-US" altLang="zh-CN" sz="24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en-US" altLang="zh-CN" sz="2400" b="1" dirty="0">
                <a:latin typeface="+mn-ea"/>
              </a:rPr>
              <a:t>CRO</a:t>
            </a:r>
            <a:r>
              <a:rPr lang="zh-CN" altLang="en-US" sz="2400" b="1" dirty="0">
                <a:latin typeface="+mn-ea"/>
              </a:rPr>
              <a:t>公司：</a:t>
            </a:r>
            <a:endParaRPr lang="en-US" altLang="zh-CN" sz="24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课题</a:t>
            </a:r>
            <a:r>
              <a:rPr lang="zh-CN" altLang="en-US" sz="2400" b="1" dirty="0" smtClean="0">
                <a:latin typeface="+mn-ea"/>
              </a:rPr>
              <a:t>来源：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赞助方：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项目性质（多中心</a:t>
            </a:r>
            <a:r>
              <a:rPr lang="en-US" altLang="zh-CN" sz="2400" b="1" dirty="0">
                <a:latin typeface="+mn-ea"/>
              </a:rPr>
              <a:t>/</a:t>
            </a:r>
            <a:r>
              <a:rPr lang="zh-CN" altLang="en-US" sz="2400" b="1" dirty="0">
                <a:latin typeface="+mn-ea"/>
              </a:rPr>
              <a:t>单中心</a:t>
            </a:r>
            <a:r>
              <a:rPr lang="zh-CN" altLang="en-US" sz="2400" b="1" dirty="0" smtClean="0">
                <a:latin typeface="+mn-ea"/>
              </a:rPr>
              <a:t>）：</a:t>
            </a:r>
            <a:endParaRPr lang="en-US" altLang="zh-CN" sz="2400" b="1" dirty="0">
              <a:latin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313295" y="443467"/>
            <a:ext cx="2190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科研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项目适用本页</a:t>
            </a:r>
            <a:endParaRPr lang="zh-CN" altLang="en-US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5631543" cy="33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试验用药物</a:t>
            </a:r>
            <a:r>
              <a:rPr lang="en-US" altLang="zh-CN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器械信息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2845" y="1187348"/>
            <a:ext cx="745869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2400" b="1" dirty="0">
                <a:latin typeface="+mn-ea"/>
              </a:rPr>
              <a:t>试验</a:t>
            </a:r>
            <a:r>
              <a:rPr lang="zh-CN" altLang="en-US" sz="2400" b="1" dirty="0" smtClean="0">
                <a:latin typeface="+mn-ea"/>
              </a:rPr>
              <a:t>药物</a:t>
            </a:r>
            <a:r>
              <a:rPr lang="en-US" altLang="zh-CN" sz="2400" b="1" dirty="0" smtClean="0">
                <a:latin typeface="+mn-ea"/>
              </a:rPr>
              <a:t>/</a:t>
            </a:r>
            <a:r>
              <a:rPr lang="zh-CN" altLang="en-US" sz="2400" b="1" dirty="0" smtClean="0">
                <a:latin typeface="+mn-ea"/>
              </a:rPr>
              <a:t>器械</a:t>
            </a:r>
            <a:endParaRPr lang="en-US" altLang="zh-CN" sz="2400" b="1" dirty="0">
              <a:latin typeface="+mn-ea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+mn-ea"/>
              </a:rPr>
              <a:t>药物</a:t>
            </a:r>
            <a:r>
              <a:rPr lang="en-US" altLang="zh-CN" sz="2400" dirty="0">
                <a:latin typeface="+mn-ea"/>
              </a:rPr>
              <a:t>/</a:t>
            </a:r>
            <a:r>
              <a:rPr lang="zh-CN" altLang="en-US" sz="2400" dirty="0">
                <a:latin typeface="+mn-ea"/>
              </a:rPr>
              <a:t>器械</a:t>
            </a:r>
            <a:r>
              <a:rPr lang="zh-CN" altLang="en-US" sz="2400" dirty="0" smtClean="0">
                <a:latin typeface="+mn-ea"/>
              </a:rPr>
              <a:t>名称：</a:t>
            </a:r>
            <a:endParaRPr lang="en-US" altLang="zh-CN" sz="2400" dirty="0">
              <a:latin typeface="+mn-ea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latin typeface="+mn-ea"/>
              </a:rPr>
              <a:t>有效成分：</a:t>
            </a:r>
            <a:endParaRPr lang="en-US" altLang="zh-CN" sz="2400" dirty="0">
              <a:latin typeface="+mn-ea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+mn-ea"/>
              </a:rPr>
              <a:t>生产</a:t>
            </a:r>
            <a:r>
              <a:rPr lang="zh-CN" altLang="en-US" sz="2400" dirty="0" smtClean="0">
                <a:latin typeface="+mn-ea"/>
              </a:rPr>
              <a:t>单位：</a:t>
            </a:r>
            <a:endParaRPr lang="en-US" altLang="zh-CN" sz="2400" dirty="0">
              <a:latin typeface="+mn-ea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+mn-ea"/>
              </a:rPr>
              <a:t>生产</a:t>
            </a:r>
            <a:r>
              <a:rPr lang="zh-CN" altLang="en-US" sz="2400" dirty="0" smtClean="0">
                <a:latin typeface="+mn-ea"/>
              </a:rPr>
              <a:t>批号：</a:t>
            </a:r>
            <a:endParaRPr lang="en-US" altLang="zh-CN" sz="2400" dirty="0" smtClean="0">
              <a:latin typeface="+mn-ea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latin typeface="+mn-ea"/>
              </a:rPr>
              <a:t>规格：</a:t>
            </a:r>
            <a:endParaRPr lang="en-US" altLang="zh-CN" sz="2400" dirty="0" smtClean="0">
              <a:latin typeface="+mn-ea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latin typeface="+mn-ea"/>
              </a:rPr>
              <a:t>方案规定的使用</a:t>
            </a:r>
            <a:r>
              <a:rPr lang="zh-CN" altLang="en-US" sz="2400" dirty="0" smtClean="0">
                <a:latin typeface="+mn-ea"/>
              </a:rPr>
              <a:t>剂量</a:t>
            </a:r>
            <a:r>
              <a:rPr lang="zh-CN" altLang="en-US" sz="2400" dirty="0" smtClean="0">
                <a:latin typeface="+mn-ea"/>
              </a:rPr>
              <a:t>：</a:t>
            </a:r>
            <a:endParaRPr lang="en-US" altLang="zh-CN" sz="2400" dirty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2400" b="1" dirty="0" smtClean="0">
                <a:latin typeface="+mn-ea"/>
              </a:rPr>
              <a:t>对照药物</a:t>
            </a:r>
            <a:r>
              <a:rPr lang="en-US" altLang="zh-CN" sz="2400" b="1" dirty="0" smtClean="0">
                <a:latin typeface="+mn-ea"/>
              </a:rPr>
              <a:t>/</a:t>
            </a:r>
            <a:r>
              <a:rPr lang="zh-CN" altLang="en-US" sz="2400" b="1" dirty="0" smtClean="0">
                <a:latin typeface="+mn-ea"/>
              </a:rPr>
              <a:t>器械</a:t>
            </a:r>
            <a:endParaRPr lang="en-US" altLang="zh-CN" sz="2400" b="1" dirty="0" smtClean="0">
              <a:latin typeface="+mn-ea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latin typeface="+mn-ea"/>
              </a:rPr>
              <a:t>是否上市：</a:t>
            </a:r>
            <a:endParaRPr lang="en-US" altLang="zh-CN" sz="2400" dirty="0" smtClean="0">
              <a:latin typeface="+mn-ea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latin typeface="+mn-ea"/>
              </a:rPr>
              <a:t>批准上市的适应症</a:t>
            </a:r>
            <a:r>
              <a:rPr lang="zh-CN" altLang="en-US" sz="2400" dirty="0" smtClean="0">
                <a:latin typeface="+mn-ea"/>
              </a:rPr>
              <a:t>：</a:t>
            </a:r>
            <a:endParaRPr lang="en-US" altLang="zh-CN" sz="2400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24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研究团队名单</a:t>
            </a:r>
            <a:endParaRPr lang="zh-CN" altLang="zh-CN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12845" y="1934181"/>
          <a:ext cx="10767955" cy="1859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15704"/>
                <a:gridCol w="1896824"/>
                <a:gridCol w="1988458"/>
                <a:gridCol w="2597405"/>
                <a:gridCol w="346956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序号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研究者姓名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专业背景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是否获得</a:t>
                      </a:r>
                      <a:r>
                        <a:rPr lang="en-US" altLang="zh-CN" sz="2000" dirty="0" smtClean="0"/>
                        <a:t>GCP</a:t>
                      </a:r>
                      <a:r>
                        <a:rPr lang="zh-CN" altLang="en-US" sz="2000" dirty="0" smtClean="0"/>
                        <a:t>证书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/>
                        <a:t>负责事项</a:t>
                      </a:r>
                      <a:endParaRPr lang="zh-CN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48289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4408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研究中心名单</a:t>
            </a:r>
            <a:endParaRPr lang="zh-CN" altLang="zh-CN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712843" y="1602860"/>
          <a:ext cx="10767956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9557"/>
                <a:gridCol w="4354286"/>
                <a:gridCol w="3012124"/>
                <a:gridCol w="2691989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序号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研究中心名称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主要研究者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参与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zh-CN" altLang="en-US" dirty="0" smtClean="0"/>
                        <a:t>组长</a:t>
                      </a:r>
                      <a:endParaRPr lang="zh-CN" alt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48289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244083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研究背景</a:t>
            </a:r>
            <a:endParaRPr lang="zh-CN" altLang="en-US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2845" y="1701129"/>
            <a:ext cx="2387192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2400" b="1" dirty="0" smtClean="0">
                <a:latin typeface="+mn-ea"/>
              </a:rPr>
              <a:t>动物实验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endParaRPr lang="en-US" altLang="zh-CN" sz="24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2400" b="1" dirty="0" smtClean="0">
                <a:latin typeface="+mn-ea"/>
              </a:rPr>
              <a:t>文献基础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endParaRPr lang="en-US" altLang="zh-CN" sz="24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2400" b="1" dirty="0" smtClean="0">
                <a:latin typeface="+mn-ea"/>
              </a:rPr>
              <a:t>临床前研究</a:t>
            </a:r>
            <a:endParaRPr lang="en-US" altLang="zh-CN" sz="2400" b="1" dirty="0" smtClean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endParaRPr lang="en-US" altLang="zh-CN" sz="2400" b="1" dirty="0">
              <a:latin typeface="+mn-ea"/>
            </a:endParaRPr>
          </a:p>
          <a:p>
            <a:pPr marL="342900" indent="-3429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anose="05000000000000000000" pitchFamily="2" charset="2"/>
              <a:buChar char="n"/>
              <a:defRPr/>
            </a:pPr>
            <a:r>
              <a:rPr lang="zh-CN" altLang="en-US" sz="2400" b="1" dirty="0" smtClean="0">
                <a:latin typeface="+mn-ea"/>
              </a:rPr>
              <a:t>前期研究结果</a:t>
            </a:r>
            <a:endParaRPr lang="en-US" altLang="zh-CN" sz="2400" b="1" dirty="0" smtClean="0">
              <a:latin typeface="+mn-ea"/>
            </a:endParaRPr>
          </a:p>
          <a:p>
            <a:pPr>
              <a:lnSpc>
                <a:spcPct val="150000"/>
              </a:lnSpc>
              <a:buClr>
                <a:schemeClr val="bg2">
                  <a:lumMod val="50000"/>
                </a:schemeClr>
              </a:buClr>
              <a:defRPr/>
            </a:pPr>
            <a:endParaRPr lang="zh-CN" altLang="en-US" sz="2400" b="1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712845" y="1116941"/>
            <a:ext cx="10767955" cy="4571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567543" y="549246"/>
            <a:ext cx="3135085" cy="38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  <a:spcAft>
                <a:spcPts val="0"/>
              </a:spcAft>
            </a:pPr>
            <a:r>
              <a:rPr lang="zh-CN" altLang="en-US" sz="2800" kern="100" dirty="0" smtClean="0">
                <a:solidFill>
                  <a:srgbClr val="00206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Times New Roman" panose="02020603050405020304" pitchFamily="18" charset="0"/>
              </a:rPr>
              <a:t>研究意义及必要性</a:t>
            </a:r>
            <a:endParaRPr lang="zh-CN" altLang="zh-CN" sz="2800" kern="100" dirty="0">
              <a:solidFill>
                <a:srgbClr val="00206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938</Words>
  <Application>WPS 演示</Application>
  <PresentationFormat>宽屏</PresentationFormat>
  <Paragraphs>171</Paragraphs>
  <Slides>19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1" baseType="lpstr">
      <vt:lpstr>Arial</vt:lpstr>
      <vt:lpstr>宋体</vt:lpstr>
      <vt:lpstr>Wingdings</vt:lpstr>
      <vt:lpstr>微软雅黑</vt:lpstr>
      <vt:lpstr>Calibri</vt:lpstr>
      <vt:lpstr>华文行楷</vt:lpstr>
      <vt:lpstr>Times New Roman</vt:lpstr>
      <vt:lpstr>楷体</vt:lpstr>
      <vt:lpstr>华文中宋</vt:lpstr>
      <vt:lpstr>Arial Unicode MS</vt:lpstr>
      <vt:lpstr>Calibri Light</vt:lpstr>
      <vt:lpstr>Office 主题</vt:lpstr>
      <vt:lpstr>PowerPoint 演示文稿</vt:lpstr>
      <vt:lpstr>研究项目汇报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研究简介</dc:title>
  <dc:creator>User</dc:creator>
  <cp:lastModifiedBy>面对面</cp:lastModifiedBy>
  <cp:revision>27</cp:revision>
  <dcterms:created xsi:type="dcterms:W3CDTF">2018-04-09T08:39:00Z</dcterms:created>
  <dcterms:modified xsi:type="dcterms:W3CDTF">2019-12-10T07:31:31Z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