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5" r:id="rId3"/>
    <p:sldId id="256" r:id="rId4"/>
    <p:sldId id="257" r:id="rId5"/>
    <p:sldId id="277" r:id="rId6"/>
    <p:sldId id="267" r:id="rId7"/>
    <p:sldId id="259" r:id="rId9"/>
    <p:sldId id="258" r:id="rId10"/>
    <p:sldId id="262" r:id="rId11"/>
    <p:sldId id="261" r:id="rId12"/>
    <p:sldId id="265" r:id="rId13"/>
    <p:sldId id="266" r:id="rId14"/>
    <p:sldId id="276" r:id="rId15"/>
    <p:sldId id="272" r:id="rId16"/>
    <p:sldId id="278" r:id="rId17"/>
    <p:sldId id="269" r:id="rId18"/>
    <p:sldId id="270" r:id="rId19"/>
    <p:sldId id="274" r:id="rId20"/>
    <p:sldId id="271" r:id="rId21"/>
    <p:sldId id="27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5BB7-62FC-41F9-81F0-A30194AC9D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14401" y="544750"/>
            <a:ext cx="1005840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zh-CN" altLang="en-US" sz="32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页为说明页</a:t>
            </a:r>
            <a:endParaRPr lang="en-US" altLang="zh-CN" sz="32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模板所含文本内容项不得随意删除，若不涉及，请标注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NA/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无，有疑问请及时联系伦理办公室</a:t>
            </a:r>
            <a:endParaRPr lang="en-US" altLang="zh-CN" sz="24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PPT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做完后请与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确认内容是否合适，无误后于会前一天发送至伦理邮箱（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18531118001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@163.com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endParaRPr lang="en-US" altLang="zh-CN" sz="24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u="sng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  <a:endParaRPr lang="zh-CN" altLang="en-US" sz="2400" u="sng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研究内容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845" y="1769365"/>
            <a:ext cx="176843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研究目的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研究方法</a:t>
            </a:r>
            <a:endParaRPr lang="zh-CN" altLang="en-US" sz="24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502688"/>
            <a:ext cx="87069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试验人群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入</a:t>
            </a:r>
            <a:r>
              <a:rPr lang="zh-CN" altLang="en-US" sz="2400" b="1" dirty="0">
                <a:latin typeface="+mn-ea"/>
              </a:rPr>
              <a:t>排</a:t>
            </a:r>
            <a:r>
              <a:rPr lang="zh-CN" altLang="en-US" sz="2400" b="1" dirty="0" smtClean="0">
                <a:latin typeface="+mn-ea"/>
              </a:rPr>
              <a:t>标准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研究</a:t>
            </a:r>
            <a:r>
              <a:rPr lang="zh-CN" altLang="en-US" sz="2400" b="1" dirty="0" smtClean="0">
                <a:latin typeface="+mn-ea"/>
              </a:rPr>
              <a:t>分组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是否使用</a:t>
            </a:r>
            <a:r>
              <a:rPr lang="zh-CN" altLang="en-US" sz="2400" b="1" dirty="0" smtClean="0">
                <a:latin typeface="+mn-ea"/>
              </a:rPr>
              <a:t>安慰剂：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latin typeface="+mn-ea"/>
              </a:rPr>
              <a:t>  必须</a:t>
            </a:r>
            <a:r>
              <a:rPr lang="zh-CN" altLang="en-US" sz="2400" b="1" dirty="0">
                <a:latin typeface="+mn-ea"/>
              </a:rPr>
              <a:t>使用安慰剂原因：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latin typeface="+mn-ea"/>
              </a:rPr>
              <a:t>  安慰剂</a:t>
            </a:r>
            <a:r>
              <a:rPr lang="zh-CN" altLang="en-US" sz="2400" b="1" dirty="0">
                <a:latin typeface="+mn-ea"/>
              </a:rPr>
              <a:t>组的必要保护</a:t>
            </a:r>
            <a:r>
              <a:rPr lang="zh-CN" altLang="en-US" sz="2400" b="1" dirty="0" smtClean="0">
                <a:latin typeface="+mn-ea"/>
              </a:rPr>
              <a:t>措施</a:t>
            </a:r>
            <a:r>
              <a:rPr lang="zh-CN" altLang="en-US" sz="2000" b="1" dirty="0">
                <a:latin typeface="+mn-ea"/>
              </a:rPr>
              <a:t>：</a:t>
            </a:r>
            <a:endParaRPr lang="en-US" altLang="zh-CN" sz="2000" dirty="0" smtClean="0">
              <a:latin typeface="+mn-ea"/>
            </a:endParaRPr>
          </a:p>
          <a:p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2845" y="2125724"/>
            <a:ext cx="70936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样本量</a:t>
            </a:r>
            <a:r>
              <a:rPr lang="zh-CN" altLang="en-US" sz="2400" b="1" dirty="0">
                <a:latin typeface="+mn-ea"/>
              </a:rPr>
              <a:t>计算</a:t>
            </a:r>
            <a:r>
              <a:rPr lang="zh-CN" altLang="en-US" sz="2400" b="1" dirty="0" smtClean="0">
                <a:latin typeface="+mn-ea"/>
              </a:rPr>
              <a:t>依据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统计分析</a:t>
            </a:r>
            <a:r>
              <a:rPr lang="zh-CN" altLang="en-US" sz="2400" b="1" dirty="0" smtClean="0">
                <a:latin typeface="+mn-ea"/>
              </a:rPr>
              <a:t>方法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数据管理方法</a:t>
            </a:r>
            <a:r>
              <a:rPr lang="en-US" altLang="zh-CN" sz="2400" b="1" dirty="0">
                <a:latin typeface="+mn-ea"/>
              </a:rPr>
              <a:t>/</a:t>
            </a:r>
            <a:r>
              <a:rPr lang="zh-CN" altLang="en-US" sz="2400" b="1" dirty="0">
                <a:latin typeface="+mn-ea"/>
              </a:rPr>
              <a:t>监察和稽查计划（</a:t>
            </a:r>
            <a:r>
              <a:rPr lang="en-US" altLang="zh-CN" sz="2400" b="1" dirty="0">
                <a:latin typeface="+mn-ea"/>
              </a:rPr>
              <a:t>DSMP/DSMB</a:t>
            </a:r>
            <a:r>
              <a:rPr lang="zh-CN" altLang="en-US" sz="2400" b="1" dirty="0" smtClean="0">
                <a:latin typeface="+mn-ea"/>
              </a:rPr>
              <a:t>）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评价</a:t>
            </a:r>
            <a:r>
              <a:rPr lang="zh-CN" altLang="en-US" sz="2400" b="1" dirty="0" smtClean="0">
                <a:latin typeface="+mn-ea"/>
              </a:rPr>
              <a:t>指标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研究进展计划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2845" y="2330441"/>
            <a:ext cx="7093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预期研究成果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成果表现形式</a:t>
            </a:r>
            <a:endParaRPr lang="en-US" altLang="zh-CN" sz="2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46514"/>
            <a:ext cx="7458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拟采取的招募</a:t>
            </a:r>
            <a:r>
              <a:rPr lang="zh-CN" altLang="en-US" sz="2400" b="1" dirty="0" smtClean="0">
                <a:latin typeface="+mn-ea"/>
              </a:rPr>
              <a:t>方式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招募所需</a:t>
            </a:r>
            <a:r>
              <a:rPr lang="zh-CN" altLang="en-US" sz="2400" b="1" dirty="0" smtClean="0">
                <a:latin typeface="+mn-ea"/>
              </a:rPr>
              <a:t>材料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招募场所</a:t>
            </a:r>
            <a:endParaRPr lang="en-US" altLang="zh-CN" sz="2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获取受试者知情同意过程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059" y="1718101"/>
            <a:ext cx="116209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知情同意由谁</a:t>
            </a:r>
            <a:r>
              <a:rPr lang="zh-CN" altLang="en-US" sz="2400" b="1" dirty="0">
                <a:latin typeface="+mn-ea"/>
              </a:rPr>
              <a:t>做（是否经过</a:t>
            </a:r>
            <a:r>
              <a:rPr lang="zh-CN" altLang="en-US" sz="2400" b="1" dirty="0" smtClean="0">
                <a:latin typeface="+mn-ea"/>
              </a:rPr>
              <a:t>培训</a:t>
            </a:r>
            <a:r>
              <a:rPr lang="zh-CN" altLang="en-US" sz="2400" b="1" dirty="0" smtClean="0">
                <a:latin typeface="+mn-ea"/>
              </a:rPr>
              <a:t>）：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知情</a:t>
            </a:r>
            <a:r>
              <a:rPr lang="zh-CN" altLang="en-US" sz="2400" b="1" dirty="0">
                <a:latin typeface="+mn-ea"/>
              </a:rPr>
              <a:t>同意</a:t>
            </a:r>
            <a:r>
              <a:rPr lang="zh-CN" altLang="en-US" sz="2400" b="1" dirty="0" smtClean="0">
                <a:latin typeface="+mn-ea"/>
              </a:rPr>
              <a:t>地点：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知情同意</a:t>
            </a:r>
            <a:r>
              <a:rPr lang="zh-CN" altLang="en-US" sz="2400" b="1" dirty="0" smtClean="0">
                <a:latin typeface="+mn-ea"/>
              </a:rPr>
              <a:t>方法：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是否涉及以下内容：</a:t>
            </a:r>
            <a:endParaRPr lang="en-US" altLang="zh-CN" sz="2400" b="1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latin typeface="+mn-ea"/>
              </a:rPr>
              <a:t>特殊签订要求：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如，仅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受试者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本人签署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特定情况下可由法定代理人或家属代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签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 marL="800100" lvl="1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latin typeface="+mn-ea"/>
              </a:rPr>
              <a:t>重新获取知情同意的规定及</a:t>
            </a:r>
            <a:r>
              <a:rPr lang="zh-CN" altLang="en-US" sz="2400" b="1" dirty="0" smtClean="0">
                <a:latin typeface="+mn-ea"/>
              </a:rPr>
              <a:t>要求：</a:t>
            </a:r>
            <a:endParaRPr lang="en-US" altLang="zh-CN" sz="2400" b="1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latin typeface="+mn-ea"/>
              </a:rPr>
              <a:t>受试者撤回知情同意（后）的</a:t>
            </a:r>
            <a:r>
              <a:rPr lang="zh-CN" altLang="en-US" sz="2400" b="1" dirty="0" smtClean="0">
                <a:latin typeface="+mn-ea"/>
              </a:rPr>
              <a:t>规定：</a:t>
            </a:r>
            <a:endParaRPr lang="en-US" altLang="zh-CN" sz="2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知情同意内容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487" y="119403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风险与</a:t>
            </a:r>
            <a:r>
              <a:rPr lang="zh-CN" altLang="en-US" sz="2400" b="1" dirty="0" smtClean="0">
                <a:latin typeface="+mn-ea"/>
              </a:rPr>
              <a:t>不适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预期获益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医疗保护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备选治疗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赔偿、补偿、研究费用、</a:t>
            </a:r>
            <a:r>
              <a:rPr lang="zh-CN" altLang="en-US" sz="2400" b="1" dirty="0" smtClean="0">
                <a:latin typeface="+mn-ea"/>
              </a:rPr>
              <a:t>保险</a:t>
            </a:r>
            <a:endParaRPr lang="en-US" altLang="zh-CN" sz="2400" b="1" dirty="0" smtClean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保密性医疗保护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自愿性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样本适用范围及时限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发生损害后的治疗措施及费用</a:t>
            </a:r>
            <a:endParaRPr lang="en-US" altLang="zh-CN" sz="2400" b="1" dirty="0">
              <a:latin typeface="+mn-ea"/>
            </a:endParaRPr>
          </a:p>
          <a:p>
            <a:pPr marL="914400" lvl="1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中途退出等受试者</a:t>
            </a:r>
            <a:r>
              <a:rPr lang="zh-CN" altLang="en-US" sz="2400" b="1" dirty="0" smtClean="0">
                <a:latin typeface="+mn-ea"/>
              </a:rPr>
              <a:t>权利</a:t>
            </a:r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弱势群体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3965" y="1886857"/>
            <a:ext cx="7458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是否涉及弱势</a:t>
            </a:r>
            <a:r>
              <a:rPr lang="zh-CN" altLang="en-US" sz="2400" b="1" dirty="0" smtClean="0">
                <a:latin typeface="+mn-ea"/>
              </a:rPr>
              <a:t>群体：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涉及</a:t>
            </a:r>
            <a:r>
              <a:rPr lang="zh-CN" altLang="en-US" sz="2400" b="1" dirty="0" smtClean="0">
                <a:latin typeface="+mn-ea"/>
              </a:rPr>
              <a:t>种类：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必须纳入</a:t>
            </a:r>
            <a:r>
              <a:rPr lang="zh-CN" altLang="en-US" sz="2400" b="1" dirty="0" smtClean="0">
                <a:latin typeface="+mn-ea"/>
              </a:rPr>
              <a:t>原因：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保护</a:t>
            </a:r>
            <a:r>
              <a:rPr lang="zh-CN" altLang="en-US" sz="2400" b="1" dirty="0" smtClean="0">
                <a:latin typeface="+mn-ea"/>
              </a:rPr>
              <a:t>措施：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知情同意的签署要求</a:t>
            </a:r>
            <a:r>
              <a:rPr lang="zh-CN" altLang="en-US" sz="2400" b="1" dirty="0" smtClean="0">
                <a:latin typeface="+mn-ea"/>
              </a:rPr>
              <a:t>等</a:t>
            </a:r>
            <a:r>
              <a:rPr lang="zh-CN" altLang="en-US" sz="2400" b="1" dirty="0">
                <a:latin typeface="+mn-ea"/>
              </a:rPr>
              <a:t>：</a:t>
            </a:r>
            <a:endParaRPr lang="en-US" altLang="zh-CN" sz="2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 bwMode="auto">
          <a:xfrm>
            <a:off x="1524822" y="2920999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lang="zh-CN" altLang="en-US" sz="3200" b="1" kern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宝贵意见，谢谢！</a:t>
            </a:r>
            <a:endParaRPr lang="en-US" altLang="zh-CN" sz="3200" b="1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Thanks for experts advice</a:t>
            </a:r>
            <a:r>
              <a:rPr lang="zh-CN" altLang="en-US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kern="0" dirty="0">
              <a:solidFill>
                <a:schemeClr val="tx2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8835" y="360045"/>
            <a:ext cx="10831195" cy="57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河北医科大学第四医院医学伦理委员会</a:t>
            </a:r>
            <a:endParaRPr lang="en-US" altLang="zh-CN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endParaRPr lang="en-US" altLang="zh-CN" sz="1200" kern="100" dirty="0">
              <a:solidFill>
                <a:srgbClr val="002060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706" y="1750779"/>
            <a:ext cx="3280230" cy="616263"/>
          </a:xfrm>
        </p:spPr>
        <p:txBody>
          <a:bodyPr>
            <a:normAutofit/>
          </a:bodyPr>
          <a:lstStyle/>
          <a:p>
            <a:r>
              <a:rPr lang="zh-CN" altLang="en-US" sz="3200" b="1" kern="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研究项目汇报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404" y="2474850"/>
            <a:ext cx="10853396" cy="131835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试验名称：</a:t>
            </a:r>
            <a:endParaRPr lang="en-US" altLang="zh-CN" sz="2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6760" y="370840"/>
            <a:ext cx="10923270" cy="57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河北医科大学第四医院医学伦理委员会</a:t>
            </a:r>
            <a:endParaRPr lang="en-US" altLang="zh-CN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endParaRPr lang="en-US" altLang="zh-CN" sz="1200" kern="100" dirty="0">
              <a:solidFill>
                <a:srgbClr val="002060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0124" y="3901012"/>
            <a:ext cx="107679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承担科室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544" y="549246"/>
            <a:ext cx="2162628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845" y="1583376"/>
            <a:ext cx="10595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项目</a:t>
            </a:r>
            <a:r>
              <a:rPr lang="zh-CN" altLang="en-US" sz="2400" b="1" dirty="0" smtClean="0">
                <a:latin typeface="+mn-ea"/>
              </a:rPr>
              <a:t>类型：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填写药物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分期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器械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类别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药物</a:t>
            </a:r>
            <a:r>
              <a:rPr lang="en-US" altLang="zh-CN" sz="2400" b="1" dirty="0" smtClean="0">
                <a:latin typeface="+mn-ea"/>
              </a:rPr>
              <a:t>/</a:t>
            </a:r>
            <a:r>
              <a:rPr lang="zh-CN" altLang="en-US" sz="2400" b="1" dirty="0" smtClean="0">
                <a:latin typeface="+mn-ea"/>
              </a:rPr>
              <a:t>器械</a:t>
            </a:r>
            <a:r>
              <a:rPr lang="en-US" altLang="zh-CN" sz="2400" b="1" dirty="0" smtClean="0">
                <a:latin typeface="+mn-ea"/>
              </a:rPr>
              <a:t>/</a:t>
            </a:r>
            <a:r>
              <a:rPr lang="zh-CN" altLang="en-US" sz="2400" b="1" dirty="0" smtClean="0">
                <a:latin typeface="+mn-ea"/>
              </a:rPr>
              <a:t>技术</a:t>
            </a:r>
            <a:r>
              <a:rPr lang="zh-CN" altLang="en-US" sz="2400" b="1" dirty="0" smtClean="0">
                <a:latin typeface="+mn-ea"/>
              </a:rPr>
              <a:t>名称：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申办方：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400" b="1" dirty="0">
                <a:latin typeface="+mn-ea"/>
              </a:rPr>
              <a:t>CRO</a:t>
            </a:r>
            <a:r>
              <a:rPr lang="zh-CN" altLang="en-US" sz="2400" b="1" dirty="0">
                <a:latin typeface="+mn-ea"/>
              </a:rPr>
              <a:t>公司：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项目</a:t>
            </a:r>
            <a:r>
              <a:rPr lang="zh-CN" altLang="en-US" sz="2400" b="1" dirty="0">
                <a:latin typeface="+mn-ea"/>
              </a:rPr>
              <a:t>性质（多中心</a:t>
            </a:r>
            <a:r>
              <a:rPr lang="en-US" altLang="zh-CN" sz="2400" b="1" dirty="0">
                <a:latin typeface="+mn-ea"/>
              </a:rPr>
              <a:t>/</a:t>
            </a:r>
            <a:r>
              <a:rPr lang="zh-CN" altLang="en-US" sz="2400" b="1" dirty="0">
                <a:latin typeface="+mn-ea"/>
              </a:rPr>
              <a:t>单中心</a:t>
            </a:r>
            <a:r>
              <a:rPr lang="zh-CN" altLang="en-US" sz="2400" b="1" dirty="0" smtClean="0">
                <a:latin typeface="+mn-ea"/>
              </a:rPr>
              <a:t>）：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30172" y="447090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GCP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项目适用本页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544" y="549246"/>
            <a:ext cx="2162628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845" y="1583376"/>
            <a:ext cx="10595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项目</a:t>
            </a:r>
            <a:r>
              <a:rPr lang="zh-CN" altLang="en-US" sz="2400" b="1" dirty="0" smtClean="0">
                <a:latin typeface="+mn-ea"/>
              </a:rPr>
              <a:t>类型：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科研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课题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研究者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发起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新技术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技术名称：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申办方：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400" b="1" dirty="0">
                <a:latin typeface="+mn-ea"/>
              </a:rPr>
              <a:t>CRO</a:t>
            </a:r>
            <a:r>
              <a:rPr lang="zh-CN" altLang="en-US" sz="2400" b="1" dirty="0">
                <a:latin typeface="+mn-ea"/>
              </a:rPr>
              <a:t>公司：</a:t>
            </a: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课题</a:t>
            </a:r>
            <a:r>
              <a:rPr lang="zh-CN" altLang="en-US" sz="2400" b="1" dirty="0" smtClean="0">
                <a:latin typeface="+mn-ea"/>
              </a:rPr>
              <a:t>来源：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赞助方：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项目性质（多中心</a:t>
            </a:r>
            <a:r>
              <a:rPr lang="en-US" altLang="zh-CN" sz="2400" b="1" dirty="0">
                <a:latin typeface="+mn-ea"/>
              </a:rPr>
              <a:t>/</a:t>
            </a:r>
            <a:r>
              <a:rPr lang="zh-CN" altLang="en-US" sz="2400" b="1" dirty="0">
                <a:latin typeface="+mn-ea"/>
              </a:rPr>
              <a:t>单中心</a:t>
            </a:r>
            <a:r>
              <a:rPr lang="zh-CN" altLang="en-US" sz="2400" b="1" dirty="0" smtClean="0">
                <a:latin typeface="+mn-ea"/>
              </a:rPr>
              <a:t>）：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13295" y="443467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项目适用本页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试验用药物</a:t>
            </a:r>
            <a:r>
              <a:rPr lang="en-US" altLang="zh-CN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器械信息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187348"/>
            <a:ext cx="74586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+mn-ea"/>
              </a:rPr>
              <a:t>试验</a:t>
            </a:r>
            <a:r>
              <a:rPr lang="zh-CN" altLang="en-US" sz="2400" b="1" dirty="0" smtClean="0">
                <a:latin typeface="+mn-ea"/>
              </a:rPr>
              <a:t>药物</a:t>
            </a:r>
            <a:r>
              <a:rPr lang="en-US" altLang="zh-CN" sz="2400" b="1" dirty="0" smtClean="0">
                <a:latin typeface="+mn-ea"/>
              </a:rPr>
              <a:t>/</a:t>
            </a:r>
            <a:r>
              <a:rPr lang="zh-CN" altLang="en-US" sz="2400" b="1" dirty="0" smtClean="0">
                <a:latin typeface="+mn-ea"/>
              </a:rPr>
              <a:t>器械</a:t>
            </a:r>
            <a:endParaRPr lang="en-US" altLang="zh-CN" sz="2400" b="1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+mn-ea"/>
              </a:rPr>
              <a:t>药物</a:t>
            </a:r>
            <a:r>
              <a:rPr lang="en-US" altLang="zh-CN" sz="2400" dirty="0">
                <a:latin typeface="+mn-ea"/>
              </a:rPr>
              <a:t>/</a:t>
            </a:r>
            <a:r>
              <a:rPr lang="zh-CN" altLang="en-US" sz="2400" dirty="0">
                <a:latin typeface="+mn-ea"/>
              </a:rPr>
              <a:t>器械</a:t>
            </a:r>
            <a:r>
              <a:rPr lang="zh-CN" altLang="en-US" sz="2400" dirty="0" smtClean="0">
                <a:latin typeface="+mn-ea"/>
              </a:rPr>
              <a:t>名称：</a:t>
            </a:r>
            <a:endParaRPr lang="en-US" altLang="zh-CN" sz="2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+mn-ea"/>
              </a:rPr>
              <a:t>有效成分：</a:t>
            </a:r>
            <a:endParaRPr lang="en-US" altLang="zh-CN" sz="2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+mn-ea"/>
              </a:rPr>
              <a:t>生产</a:t>
            </a:r>
            <a:r>
              <a:rPr lang="zh-CN" altLang="en-US" sz="2400" dirty="0" smtClean="0">
                <a:latin typeface="+mn-ea"/>
              </a:rPr>
              <a:t>单位：</a:t>
            </a:r>
            <a:endParaRPr lang="en-US" altLang="zh-CN" sz="2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+mn-ea"/>
              </a:rPr>
              <a:t>生产</a:t>
            </a:r>
            <a:r>
              <a:rPr lang="zh-CN" altLang="en-US" sz="2400" dirty="0" smtClean="0">
                <a:latin typeface="+mn-ea"/>
              </a:rPr>
              <a:t>批号：</a:t>
            </a:r>
            <a:endParaRPr lang="en-US" altLang="zh-CN" sz="2400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+mn-ea"/>
              </a:rPr>
              <a:t>规格：</a:t>
            </a:r>
            <a:endParaRPr lang="en-US" altLang="zh-CN" sz="2400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+mn-ea"/>
              </a:rPr>
              <a:t>方案规定的使用</a:t>
            </a:r>
            <a:r>
              <a:rPr lang="zh-CN" altLang="en-US" sz="2400" dirty="0" smtClean="0">
                <a:latin typeface="+mn-ea"/>
              </a:rPr>
              <a:t>剂量</a:t>
            </a:r>
            <a:r>
              <a:rPr lang="zh-CN" altLang="en-US" sz="2400" dirty="0" smtClean="0">
                <a:latin typeface="+mn-ea"/>
              </a:rPr>
              <a:t>：</a:t>
            </a:r>
            <a:endParaRPr lang="en-US" altLang="zh-CN" sz="2400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400" b="1" dirty="0" smtClean="0">
                <a:latin typeface="+mn-ea"/>
              </a:rPr>
              <a:t>对照药物</a:t>
            </a:r>
            <a:r>
              <a:rPr lang="en-US" altLang="zh-CN" sz="2400" b="1" dirty="0" smtClean="0">
                <a:latin typeface="+mn-ea"/>
              </a:rPr>
              <a:t>/</a:t>
            </a:r>
            <a:r>
              <a:rPr lang="zh-CN" altLang="en-US" sz="2400" b="1" dirty="0" smtClean="0">
                <a:latin typeface="+mn-ea"/>
              </a:rPr>
              <a:t>器械</a:t>
            </a:r>
            <a:endParaRPr lang="en-US" altLang="zh-CN" sz="2400" b="1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+mn-ea"/>
              </a:rPr>
              <a:t>是否上市：</a:t>
            </a:r>
            <a:endParaRPr lang="en-US" altLang="zh-CN" sz="2400" dirty="0" smtClean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+mn-ea"/>
              </a:rPr>
              <a:t>批准上市的适应症</a:t>
            </a:r>
            <a:r>
              <a:rPr lang="zh-CN" altLang="en-US" sz="2400" dirty="0" smtClean="0">
                <a:latin typeface="+mn-ea"/>
              </a:rPr>
              <a:t>：</a:t>
            </a:r>
            <a:endParaRPr lang="en-US" altLang="zh-CN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5" y="1934181"/>
          <a:ext cx="10767955" cy="185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704"/>
                <a:gridCol w="1896824"/>
                <a:gridCol w="1988458"/>
                <a:gridCol w="2597405"/>
                <a:gridCol w="34695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序号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研究者姓名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专业背景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是否获得</a:t>
                      </a:r>
                      <a:r>
                        <a:rPr lang="en-US" altLang="zh-CN" sz="2000" dirty="0" smtClean="0"/>
                        <a:t>GCP</a:t>
                      </a:r>
                      <a:r>
                        <a:rPr lang="zh-CN" altLang="en-US" sz="2000" dirty="0" smtClean="0"/>
                        <a:t>证书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负责事项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研究中心名单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3" y="1602860"/>
          <a:ext cx="10767956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9557"/>
                <a:gridCol w="4354286"/>
                <a:gridCol w="3012124"/>
                <a:gridCol w="26919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研究中心名称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主要研究者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参与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组长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研究背景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845" y="1701129"/>
            <a:ext cx="238719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动物实验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文献基础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临床前研究</a:t>
            </a:r>
            <a:endParaRPr lang="en-US" altLang="zh-CN" sz="2400" b="1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4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400" b="1" dirty="0" smtClean="0">
                <a:latin typeface="+mn-ea"/>
              </a:rPr>
              <a:t>前期研究结果</a:t>
            </a:r>
            <a:endParaRPr lang="en-US" altLang="zh-CN" sz="2400" b="1" dirty="0" smtClean="0">
              <a:latin typeface="+mn-ea"/>
            </a:endParaRPr>
          </a:p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  <a:defRPr/>
            </a:pPr>
            <a:endParaRPr lang="zh-CN" altLang="en-US" sz="24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研究意义及必要性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WPS 演示</Application>
  <PresentationFormat>宽屏</PresentationFormat>
  <Paragraphs>171</Paragraphs>
  <Slides>19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Calibri</vt:lpstr>
      <vt:lpstr>华文行楷</vt:lpstr>
      <vt:lpstr>Times New Roman</vt:lpstr>
      <vt:lpstr>楷体</vt:lpstr>
      <vt:lpstr>华文中宋</vt:lpstr>
      <vt:lpstr>Arial Unicode MS</vt:lpstr>
      <vt:lpstr>Calibri Light</vt:lpstr>
      <vt:lpstr>Office 主题</vt:lpstr>
      <vt:lpstr>PowerPoint 演示文稿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面对面</cp:lastModifiedBy>
  <cp:revision>27</cp:revision>
  <dcterms:created xsi:type="dcterms:W3CDTF">2018-04-09T08:39:00Z</dcterms:created>
  <dcterms:modified xsi:type="dcterms:W3CDTF">2019-12-10T07:31:31Z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